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283" r:id="rId17"/>
    <p:sldId id="284" r:id="rId18"/>
    <p:sldId id="303" r:id="rId19"/>
    <p:sldId id="316" r:id="rId20"/>
    <p:sldId id="293" r:id="rId21"/>
    <p:sldId id="285" r:id="rId22"/>
    <p:sldId id="325" r:id="rId23"/>
    <p:sldId id="302" r:id="rId24"/>
    <p:sldId id="274" r:id="rId25"/>
    <p:sldId id="317" r:id="rId26"/>
    <p:sldId id="292" r:id="rId27"/>
    <p:sldId id="275" r:id="rId28"/>
    <p:sldId id="315" r:id="rId29"/>
    <p:sldId id="272" r:id="rId30"/>
    <p:sldId id="273" r:id="rId31"/>
    <p:sldId id="319" r:id="rId32"/>
    <p:sldId id="330" r:id="rId33"/>
    <p:sldId id="331" r:id="rId34"/>
    <p:sldId id="261" r:id="rId35"/>
    <p:sldId id="290" r:id="rId36"/>
    <p:sldId id="318" r:id="rId37"/>
    <p:sldId id="326" r:id="rId38"/>
    <p:sldId id="327" r:id="rId39"/>
    <p:sldId id="256" r:id="rId40"/>
    <p:sldId id="271" r:id="rId41"/>
    <p:sldId id="257" r:id="rId42"/>
    <p:sldId id="320" r:id="rId43"/>
    <p:sldId id="269" r:id="rId44"/>
    <p:sldId id="328" r:id="rId45"/>
    <p:sldId id="266" r:id="rId46"/>
    <p:sldId id="291" r:id="rId47"/>
    <p:sldId id="268" r:id="rId48"/>
    <p:sldId id="322" r:id="rId49"/>
    <p:sldId id="264" r:id="rId50"/>
    <p:sldId id="265" r:id="rId51"/>
    <p:sldId id="323" r:id="rId52"/>
    <p:sldId id="263" r:id="rId53"/>
    <p:sldId id="329" r:id="rId54"/>
    <p:sldId id="262" r:id="rId55"/>
    <p:sldId id="270" r:id="rId56"/>
    <p:sldId id="332" r:id="rId57"/>
    <p:sldId id="305" r:id="rId58"/>
    <p:sldId id="304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98034" autoAdjust="0"/>
  </p:normalViewPr>
  <p:slideViewPr>
    <p:cSldViewPr snapToGrid="0" snapToObjects="1">
      <p:cViewPr varScale="1">
        <p:scale>
          <a:sx n="204" d="100"/>
          <a:sy n="204" d="100"/>
        </p:scale>
        <p:origin x="-264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rasbt/python-machine-learning-book-2nd-editio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rasbt/python-machine-learning-book-2nd-edi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blog.paperspace.com/intro-to-optimization-in-deep-learning-gradient-desc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s://github.com/rasbt/python-machine-learning-book-2nd-edition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github.com/rasbt/python-machine-learning-book-2nd-edi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github.com/rasbt/python-machine-learning-book-2nd-edi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s://github.com/rasbt/python-machine-learning-book-2nd-edi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1.gif"/><Relationship Id="rId5" Type="http://schemas.openxmlformats.org/officeDocument/2006/relationships/image" Target="../media/image32.gif"/><Relationship Id="rId6" Type="http://schemas.openxmlformats.org/officeDocument/2006/relationships/image" Target="../media/image33.gif"/><Relationship Id="rId7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4.gif"/><Relationship Id="rId5" Type="http://schemas.openxmlformats.org/officeDocument/2006/relationships/image" Target="../media/image35.gif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4" Type="http://schemas.openxmlformats.org/officeDocument/2006/relationships/image" Target="../media/image40.gif"/><Relationship Id="rId5" Type="http://schemas.openxmlformats.org/officeDocument/2006/relationships/image" Target="../media/image41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hyperlink" Target="https://github.com/rasbt/python-machine-learning-book-2nd-editio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gif"/><Relationship Id="rId5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gif"/><Relationship Id="rId3" Type="http://schemas.openxmlformats.org/officeDocument/2006/relationships/image" Target="../media/image58.gif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gif"/><Relationship Id="rId12" Type="http://schemas.openxmlformats.org/officeDocument/2006/relationships/image" Target="../media/image80.gif"/><Relationship Id="rId13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gif"/><Relationship Id="rId3" Type="http://schemas.openxmlformats.org/officeDocument/2006/relationships/image" Target="../media/image71.gif"/><Relationship Id="rId4" Type="http://schemas.openxmlformats.org/officeDocument/2006/relationships/image" Target="../media/image72.gif"/><Relationship Id="rId5" Type="http://schemas.openxmlformats.org/officeDocument/2006/relationships/image" Target="../media/image73.gif"/><Relationship Id="rId6" Type="http://schemas.openxmlformats.org/officeDocument/2006/relationships/image" Target="../media/image74.gif"/><Relationship Id="rId7" Type="http://schemas.openxmlformats.org/officeDocument/2006/relationships/image" Target="../media/image75.gif"/><Relationship Id="rId8" Type="http://schemas.openxmlformats.org/officeDocument/2006/relationships/image" Target="../media/image76.gif"/><Relationship Id="rId9" Type="http://schemas.openxmlformats.org/officeDocument/2006/relationships/image" Target="../media/image77.gif"/><Relationship Id="rId10" Type="http://schemas.openxmlformats.org/officeDocument/2006/relationships/image" Target="../media/image7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gif"/><Relationship Id="rId12" Type="http://schemas.openxmlformats.org/officeDocument/2006/relationships/image" Target="../media/image9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gif"/><Relationship Id="rId3" Type="http://schemas.openxmlformats.org/officeDocument/2006/relationships/image" Target="../media/image83.gif"/><Relationship Id="rId4" Type="http://schemas.openxmlformats.org/officeDocument/2006/relationships/image" Target="../media/image84.gif"/><Relationship Id="rId5" Type="http://schemas.openxmlformats.org/officeDocument/2006/relationships/image" Target="../media/image85.gif"/><Relationship Id="rId6" Type="http://schemas.openxmlformats.org/officeDocument/2006/relationships/image" Target="../media/image86.gif"/><Relationship Id="rId7" Type="http://schemas.openxmlformats.org/officeDocument/2006/relationships/image" Target="../media/image87.gif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4" Type="http://schemas.openxmlformats.org/officeDocument/2006/relationships/image" Target="../media/image95.gif"/><Relationship Id="rId5" Type="http://schemas.openxmlformats.org/officeDocument/2006/relationships/image" Target="../media/image96.gif"/><Relationship Id="rId6" Type="http://schemas.openxmlformats.org/officeDocument/2006/relationships/image" Target="../media/image97.gif"/><Relationship Id="rId7" Type="http://schemas.openxmlformats.org/officeDocument/2006/relationships/image" Target="../media/image7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4" Type="http://schemas.openxmlformats.org/officeDocument/2006/relationships/image" Target="../media/image100.gif"/><Relationship Id="rId5" Type="http://schemas.openxmlformats.org/officeDocument/2006/relationships/image" Target="../media/image101.gif"/><Relationship Id="rId6" Type="http://schemas.openxmlformats.org/officeDocument/2006/relationships/image" Target="../media/image102.gif"/><Relationship Id="rId7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4" Type="http://schemas.openxmlformats.org/officeDocument/2006/relationships/image" Target="../media/image100.gif"/><Relationship Id="rId5" Type="http://schemas.openxmlformats.org/officeDocument/2006/relationships/image" Target="../media/image106.gif"/><Relationship Id="rId6" Type="http://schemas.openxmlformats.org/officeDocument/2006/relationships/image" Target="../media/image10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ter-lab/ml-bio-workshop/tree/master/guide" TargetMode="External"/><Relationship Id="rId4" Type="http://schemas.openxmlformats.org/officeDocument/2006/relationships/hyperlink" Target="https://github.com/gitter-lab/ml-bio-workshop/issues" TargetMode="External"/><Relationship Id="rId5" Type="http://schemas.openxmlformats.org/officeDocument/2006/relationships/hyperlink" Target="https://github.com/gitter-lab/ml-bio-workshop/blob/master/illustration.ipynb" TargetMode="External"/><Relationship Id="rId6" Type="http://schemas.openxmlformats.org/officeDocument/2006/relationships/hyperlink" Target="http://scikit-learn.org/stable/tutorial/index.html" TargetMode="External"/><Relationship Id="rId7" Type="http://schemas.openxmlformats.org/officeDocument/2006/relationships/hyperlink" Target="https://github.com/rasbt/python-machine-learning-book-2nd-edition" TargetMode="External"/><Relationship Id="rId8" Type="http://schemas.openxmlformats.org/officeDocument/2006/relationships/hyperlink" Target="https://github.com/jakevdp/sklearn_tutorial" TargetMode="External"/><Relationship Id="rId9" Type="http://schemas.openxmlformats.org/officeDocument/2006/relationships/hyperlink" Target="https://datacarpentry.org/less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rasbt/python-machine-learning-book-2nd-edi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biology</a:t>
            </a:r>
            <a:br>
              <a:rPr lang="en-US" dirty="0" smtClean="0"/>
            </a:br>
            <a:r>
              <a:rPr lang="en-US" dirty="0" smtClean="0"/>
              <a:t> 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 smtClean="0"/>
              <a:t>Fangzhou Mu</a:t>
            </a:r>
          </a:p>
          <a:p>
            <a:r>
              <a:rPr lang="en-US" dirty="0" smtClean="0"/>
              <a:t>Chris </a:t>
            </a:r>
            <a:r>
              <a:rPr lang="en-US" dirty="0" err="1" smtClean="0"/>
              <a:t>Magnano</a:t>
            </a:r>
            <a:endParaRPr lang="en-US" dirty="0" smtClean="0"/>
          </a:p>
          <a:p>
            <a:r>
              <a:rPr lang="en-US" dirty="0" smtClean="0"/>
              <a:t>Anthony </a:t>
            </a:r>
            <a:r>
              <a:rPr lang="en-US" dirty="0" err="1" smtClean="0"/>
              <a:t>Gitter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Dataset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Open the telomere ALT dataset </a:t>
            </a:r>
            <a:r>
              <a:rPr lang="en-US" sz="1800" i="1" dirty="0" err="1" smtClean="0">
                <a:latin typeface="Arial"/>
                <a:cs typeface="Arial"/>
              </a:rPr>
              <a:t>telomere.csv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the rows represent? 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are the features?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many classes are there?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Models: </a:t>
            </a:r>
            <a:r>
              <a:rPr lang="en-US" sz="1800" dirty="0" smtClean="0">
                <a:latin typeface="Arial"/>
                <a:cs typeface="Arial"/>
              </a:rPr>
              <a:t>Training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9261" y="1513828"/>
            <a:ext cx="3469827" cy="414501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49261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Get hands dirty!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Load </a:t>
            </a:r>
            <a:r>
              <a:rPr lang="en-US" sz="1800" i="1" dirty="0" err="1" smtClean="0">
                <a:latin typeface="Arial"/>
                <a:cs typeface="Arial"/>
              </a:rPr>
              <a:t>telomere.csv</a:t>
            </a:r>
            <a:r>
              <a:rPr lang="en-US" sz="1800" dirty="0" smtClean="0">
                <a:latin typeface="Arial"/>
                <a:cs typeface="Arial"/>
              </a:rPr>
              <a:t> and </a:t>
            </a:r>
            <a:r>
              <a:rPr lang="en-US" sz="1800" i="1" dirty="0" err="1" smtClean="0">
                <a:latin typeface="Arial"/>
                <a:cs typeface="Arial"/>
              </a:rPr>
              <a:t>telomere_new.csv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Train some classifiers of your choice.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Predict labels for new data</a:t>
            </a:r>
            <a:r>
              <a:rPr lang="en-US" sz="1800" dirty="0">
                <a:latin typeface="Arial"/>
                <a:cs typeface="Arial"/>
              </a:rPr>
              <a:t>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 smtClean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What are the preprocessing steps?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issue does each step address?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Arial"/>
                <a:cs typeface="Arial"/>
              </a:rPr>
              <a:t>Data preprocessing</a:t>
            </a: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37" y="1338295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Loss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6294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Validation &amp; </a:t>
            </a:r>
            <a:r>
              <a:rPr lang="en-US" sz="3600" dirty="0" err="1" smtClean="0">
                <a:latin typeface="Arial"/>
                <a:cs typeface="Arial"/>
              </a:rPr>
              <a:t>Overfitting</a:t>
            </a: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toy_data_6.csv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Hold out </a:t>
            </a:r>
            <a:r>
              <a:rPr lang="en-US" sz="1400" b="1" dirty="0" smtClean="0">
                <a:latin typeface="Arial"/>
                <a:cs typeface="Arial"/>
              </a:rPr>
              <a:t>20%</a:t>
            </a:r>
            <a:r>
              <a:rPr lang="en-US" sz="1400" dirty="0" smtClean="0">
                <a:latin typeface="Arial"/>
                <a:cs typeface="Arial"/>
              </a:rPr>
              <a:t> data for validation.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an SVM with the following settings: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 (</a:t>
            </a:r>
            <a:r>
              <a:rPr lang="en-US" sz="1400" dirty="0">
                <a:latin typeface="Arial"/>
                <a:cs typeface="Arial"/>
              </a:rPr>
              <a:t>a</a:t>
            </a:r>
            <a:r>
              <a:rPr lang="en-US" sz="1400" dirty="0" smtClean="0">
                <a:latin typeface="Arial"/>
                <a:cs typeface="Arial"/>
              </a:rPr>
              <a:t>) </a:t>
            </a:r>
            <a:r>
              <a:rPr lang="en-US" sz="1400" b="1" dirty="0" smtClean="0">
                <a:latin typeface="Arial"/>
                <a:cs typeface="Arial"/>
              </a:rPr>
              <a:t>kernel</a:t>
            </a:r>
            <a:r>
              <a:rPr lang="en-US" sz="1400" dirty="0" smtClean="0">
                <a:latin typeface="Arial"/>
                <a:cs typeface="Arial"/>
              </a:rPr>
              <a:t>=‘</a:t>
            </a:r>
            <a:r>
              <a:rPr lang="en-US" sz="1400" dirty="0" err="1" smtClean="0">
                <a:latin typeface="Arial"/>
                <a:cs typeface="Arial"/>
              </a:rPr>
              <a:t>rbf</a:t>
            </a:r>
            <a:r>
              <a:rPr lang="en-US" sz="1400" dirty="0" smtClean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=0.5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</a:t>
            </a:r>
            <a:r>
              <a:rPr lang="en-US" sz="1400" dirty="0" smtClean="0">
                <a:latin typeface="Arial"/>
                <a:cs typeface="Arial"/>
              </a:rPr>
              <a:t>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=10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(Hint: check the decision boundary)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Hold out </a:t>
            </a:r>
            <a:r>
              <a:rPr lang="en-US" sz="1400" b="1" dirty="0" smtClean="0">
                <a:latin typeface="Arial"/>
                <a:cs typeface="Arial"/>
              </a:rPr>
              <a:t>0%</a:t>
            </a:r>
            <a:r>
              <a:rPr lang="en-US" sz="1400" dirty="0" smtClean="0">
                <a:latin typeface="Arial"/>
                <a:cs typeface="Arial"/>
              </a:rPr>
              <a:t> data for validation (i.e. no validation set).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an SVM with setting (b) above.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</a:t>
            </a:r>
            <a:r>
              <a:rPr lang="en-US" sz="1800" dirty="0">
                <a:latin typeface="Arial"/>
                <a:cs typeface="Arial"/>
              </a:rPr>
              <a:t>well do training accuracy agree with </a:t>
            </a:r>
            <a:r>
              <a:rPr lang="en-US" sz="1800" dirty="0" smtClean="0">
                <a:latin typeface="Arial"/>
                <a:cs typeface="Arial"/>
              </a:rPr>
              <a:t>test </a:t>
            </a:r>
            <a:r>
              <a:rPr lang="en-US" sz="1800" dirty="0">
                <a:latin typeface="Arial"/>
                <a:cs typeface="Arial"/>
              </a:rPr>
              <a:t>accuracy</a:t>
            </a:r>
            <a:r>
              <a:rPr lang="en-US" sz="1800" dirty="0" smtClean="0">
                <a:latin typeface="Arial"/>
                <a:cs typeface="Arial"/>
              </a:rPr>
              <a:t>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Why is validation set important?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 smtClean="0">
                <a:latin typeface="Arial"/>
                <a:cs typeface="Arial"/>
              </a:rPr>
              <a:t>(</a:t>
            </a:r>
            <a:r>
              <a:rPr lang="en-US" sz="1200" b="1" i="1" dirty="0" smtClean="0">
                <a:latin typeface="Arial"/>
                <a:cs typeface="Arial"/>
              </a:rPr>
              <a:t>fold</a:t>
            </a:r>
            <a:r>
              <a:rPr lang="en-US" sz="1200" i="1" dirty="0" smtClean="0">
                <a:latin typeface="Arial"/>
                <a:cs typeface="Arial"/>
              </a:rPr>
              <a:t>: the number of subsets the training set is divided evenly into)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K = 10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Data splitting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toy_data_4.csv </a:t>
            </a:r>
            <a:r>
              <a:rPr lang="en-US" sz="1800" dirty="0" smtClean="0">
                <a:latin typeface="Arial"/>
                <a:cs typeface="Arial"/>
              </a:rPr>
              <a:t>and</a:t>
            </a:r>
            <a:r>
              <a:rPr lang="en-US" sz="1800" i="1" dirty="0" smtClean="0">
                <a:latin typeface="Arial"/>
                <a:cs typeface="Arial"/>
              </a:rPr>
              <a:t> toy_data_5.csv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(a) Vary </a:t>
            </a:r>
            <a:r>
              <a:rPr lang="en-US" sz="1400" dirty="0" smtClean="0">
                <a:latin typeface="Arial"/>
                <a:cs typeface="Arial"/>
              </a:rPr>
              <a:t>size of validation set in </a:t>
            </a:r>
            <a:r>
              <a:rPr lang="en-US" sz="1400" b="1" dirty="0" smtClean="0">
                <a:latin typeface="Arial"/>
                <a:cs typeface="Arial"/>
              </a:rPr>
              <a:t>hold-out validation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Vary K in </a:t>
            </a:r>
            <a:r>
              <a:rPr lang="en-US" sz="1400" b="1" dirty="0" smtClean="0">
                <a:latin typeface="Arial"/>
                <a:cs typeface="Arial"/>
              </a:rPr>
              <a:t>K-fold variation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</a:t>
            </a:r>
            <a:r>
              <a:rPr lang="en-US" sz="1400" dirty="0" smtClean="0">
                <a:latin typeface="Arial"/>
                <a:cs typeface="Arial"/>
              </a:rPr>
              <a:t>an SVM with </a:t>
            </a:r>
            <a:r>
              <a:rPr lang="en-US" sz="1400" dirty="0" smtClean="0">
                <a:latin typeface="Arial"/>
                <a:cs typeface="Arial"/>
              </a:rPr>
              <a:t>default setting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When do training accuracy best agrees with validation accuracy?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Performance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2800" dirty="0" smtClean="0">
                <a:latin typeface="Arial"/>
                <a:cs typeface="Arial"/>
              </a:rPr>
              <a:t>TBD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184" y="199479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4751069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5229" y="1965497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43260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25469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1385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855464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79969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5943946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28295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12679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838738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23264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0793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84549" y="480935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67922" y="440877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126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20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460750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01878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12679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25469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0747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4628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691426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29870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69142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22560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387891" y="548219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23622" y="54569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84549" y="412654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012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489253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139425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28295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28295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336072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01878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336072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241279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691426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336072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534382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190942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558363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893851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18649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88259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56678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51" y="6107226"/>
            <a:ext cx="2032319" cy="643848"/>
          </a:xfrm>
          <a:prstGeom prst="rect">
            <a:avLst/>
          </a:prstGeom>
        </p:spPr>
      </p:pic>
      <p:pic>
        <p:nvPicPr>
          <p:cNvPr id="163" name="Picture 162" descr="logistic_regressio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9" y="6123432"/>
            <a:ext cx="1324323" cy="627642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99" y="2948808"/>
            <a:ext cx="1890871" cy="669172"/>
          </a:xfrm>
          <a:prstGeom prst="rect">
            <a:avLst/>
          </a:prstGeom>
        </p:spPr>
      </p:pic>
      <p:pic>
        <p:nvPicPr>
          <p:cNvPr id="165" name="Picture 164" descr="logistics_regression_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66" y="3033838"/>
            <a:ext cx="1204530" cy="5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7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7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rial"/>
                <a:cs typeface="Arial"/>
              </a:rPr>
              <a:t>Logistic Regression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 smtClean="0">
                <a:latin typeface="Arial"/>
                <a:cs typeface="Arial"/>
              </a:rPr>
              <a:t>&amp;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 smtClean="0">
                <a:latin typeface="Arial"/>
                <a:cs typeface="Arial"/>
              </a:rPr>
              <a:t>Linear </a:t>
            </a:r>
            <a:r>
              <a:rPr lang="en-US" sz="4000" dirty="0" err="1" smtClean="0">
                <a:latin typeface="Arial"/>
                <a:cs typeface="Arial"/>
              </a:rPr>
              <a:t>separability</a:t>
            </a:r>
            <a:r>
              <a:rPr lang="en-US" sz="4000" dirty="0" smtClean="0">
                <a:latin typeface="Arial"/>
                <a:cs typeface="Arial"/>
              </a:rPr>
              <a:t/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br>
              <a:rPr lang="en-US" sz="2000" dirty="0" smtClean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 smtClean="0">
                <a:latin typeface="Arial"/>
                <a:cs typeface="Arial"/>
              </a:rPr>
              <a:t>Logistic </a:t>
            </a:r>
            <a:r>
              <a:rPr lang="en-US" sz="2000" dirty="0" smtClean="0">
                <a:latin typeface="Arial"/>
                <a:cs typeface="Arial"/>
              </a:rPr>
              <a:t>regression is a linear classifier. Why?</a:t>
            </a:r>
            <a:br>
              <a:rPr lang="en-US" sz="2000" dirty="0" smtClean="0">
                <a:latin typeface="Arial"/>
                <a:cs typeface="Arial"/>
              </a:rPr>
            </a:br>
            <a:r>
              <a:rPr lang="en-US" sz="1600" dirty="0" smtClean="0">
                <a:latin typeface="Arial"/>
                <a:cs typeface="Arial"/>
              </a:rPr>
              <a:t>(Hint: logistic function)</a:t>
            </a:r>
            <a:r>
              <a:rPr lang="en-US" sz="1600" dirty="0" smtClean="0">
                <a:latin typeface="Arial"/>
                <a:cs typeface="Arial"/>
              </a:rPr>
              <a:t/>
            </a:r>
            <a:br>
              <a:rPr lang="en-US" sz="1600" dirty="0" smtClean="0">
                <a:latin typeface="Arial"/>
                <a:cs typeface="Arial"/>
              </a:rPr>
            </a:br>
            <a:r>
              <a:rPr lang="en-US" sz="1600" dirty="0" smtClean="0">
                <a:latin typeface="Arial"/>
                <a:cs typeface="Arial"/>
              </a:rPr>
              <a:t/>
            </a:r>
            <a:br>
              <a:rPr lang="en-US" sz="1600" dirty="0" smtClean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</a:t>
            </a:r>
            <a:r>
              <a:rPr lang="en-US" sz="1600" dirty="0" smtClean="0">
                <a:latin typeface="Arial"/>
                <a:cs typeface="Arial"/>
              </a:rPr>
              <a:t>regularization (Ridge):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2" y="1585063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</a:t>
            </a:r>
            <a:r>
              <a:rPr lang="en-US" sz="1600" dirty="0" smtClean="0">
                <a:latin typeface="Arial"/>
                <a:cs typeface="Arial"/>
              </a:rPr>
              <a:t>regularization (Lasso):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Regularization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toy_data_1</a:t>
            </a:r>
            <a:r>
              <a:rPr lang="en-US" sz="1800" i="1" dirty="0">
                <a:latin typeface="Arial"/>
                <a:cs typeface="Arial"/>
              </a:rPr>
              <a:t>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First, set </a:t>
            </a:r>
            <a:r>
              <a:rPr lang="en-US" sz="1400" b="1" dirty="0" smtClean="0">
                <a:latin typeface="Arial"/>
                <a:cs typeface="Arial"/>
              </a:rPr>
              <a:t>penalty</a:t>
            </a:r>
            <a:r>
              <a:rPr lang="en-US" sz="1400" dirty="0" smtClean="0">
                <a:latin typeface="Arial"/>
                <a:cs typeface="Arial"/>
              </a:rPr>
              <a:t> to ‘L1’.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0.01, 0.1, 1, 10, 100.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Next, set </a:t>
            </a:r>
            <a:r>
              <a:rPr lang="en-US" sz="1400" b="1" dirty="0" smtClean="0">
                <a:latin typeface="Arial"/>
                <a:cs typeface="Arial"/>
              </a:rPr>
              <a:t>penalty</a:t>
            </a:r>
            <a:r>
              <a:rPr lang="en-US" sz="1400" dirty="0" smtClean="0">
                <a:latin typeface="Arial"/>
                <a:cs typeface="Arial"/>
              </a:rPr>
              <a:t> to ‘L2’.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0.0001, 0.001, 0.01</a:t>
            </a:r>
            <a:r>
              <a:rPr lang="en-US" sz="1400" dirty="0">
                <a:latin typeface="Arial"/>
                <a:cs typeface="Arial"/>
              </a:rPr>
              <a:t>, 0.1, 1, 10, 100.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(Note: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is the </a:t>
            </a:r>
            <a:r>
              <a:rPr lang="en-US" sz="1400" i="1" dirty="0" smtClean="0">
                <a:latin typeface="Arial"/>
                <a:cs typeface="Arial"/>
              </a:rPr>
              <a:t>inverse</a:t>
            </a:r>
            <a:r>
              <a:rPr lang="en-US" sz="1400" dirty="0" smtClean="0">
                <a:latin typeface="Arial"/>
                <a:cs typeface="Arial"/>
              </a:rPr>
              <a:t> of regularization strength)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699728" y="296657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</a:t>
            </a:r>
            <a:r>
              <a:rPr lang="en-US" sz="1600" dirty="0" smtClean="0">
                <a:latin typeface="Arial"/>
                <a:cs typeface="Arial"/>
              </a:rPr>
              <a:t>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564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97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64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64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Neural Networks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&amp;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Linear </a:t>
            </a:r>
            <a:r>
              <a:rPr lang="en-US" sz="3600" dirty="0" err="1" smtClean="0">
                <a:latin typeface="Arial"/>
                <a:cs typeface="Arial"/>
              </a:rPr>
              <a:t>separability</a:t>
            </a: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</a:t>
            </a:r>
            <a:r>
              <a:rPr lang="en-US" sz="1800" dirty="0" smtClean="0">
                <a:latin typeface="Arial"/>
                <a:cs typeface="Arial"/>
              </a:rPr>
              <a:t>activation functions make a neural network a nonlinear classifier? Why</a:t>
            </a:r>
            <a:r>
              <a:rPr lang="en-US" sz="1800" dirty="0" smtClean="0">
                <a:latin typeface="Arial"/>
                <a:cs typeface="Arial"/>
              </a:rPr>
              <a:t>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Neural </a:t>
            </a:r>
            <a:r>
              <a:rPr lang="en-US" sz="3600" dirty="0" smtClean="0">
                <a:latin typeface="Arial"/>
                <a:cs typeface="Arial"/>
              </a:rPr>
              <a:t>Networks</a:t>
            </a: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Structure &amp; Learning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toy_data_5.csv </a:t>
            </a:r>
            <a:r>
              <a:rPr lang="en-US" sz="1800" dirty="0" smtClean="0">
                <a:latin typeface="Arial"/>
                <a:cs typeface="Arial"/>
              </a:rPr>
              <a:t>and</a:t>
            </a:r>
            <a:r>
              <a:rPr lang="en-US" sz="1800" i="1" dirty="0" smtClean="0">
                <a:latin typeface="Arial"/>
                <a:cs typeface="Arial"/>
              </a:rPr>
              <a:t> toy_data_8.csv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Consider the following settings.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(a) </a:t>
            </a:r>
            <a:r>
              <a:rPr lang="en-US" sz="1400" b="1" dirty="0" smtClean="0">
                <a:latin typeface="Arial"/>
                <a:cs typeface="Arial"/>
              </a:rPr>
              <a:t>solver </a:t>
            </a:r>
            <a:r>
              <a:rPr lang="en-US" sz="1400" dirty="0" smtClean="0">
                <a:latin typeface="Arial"/>
                <a:cs typeface="Arial"/>
              </a:rPr>
              <a:t>= ‘</a:t>
            </a:r>
            <a:r>
              <a:rPr lang="en-US" sz="1400" dirty="0" err="1" smtClean="0">
                <a:latin typeface="Arial"/>
                <a:cs typeface="Arial"/>
              </a:rPr>
              <a:t>lbfgs</a:t>
            </a:r>
            <a:r>
              <a:rPr lang="en-US" sz="1400" dirty="0" smtClean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activation </a:t>
            </a:r>
            <a:r>
              <a:rPr lang="en-US" sz="1400" dirty="0" smtClean="0">
                <a:latin typeface="Arial"/>
                <a:cs typeface="Arial"/>
              </a:rPr>
              <a:t>= ‘</a:t>
            </a:r>
            <a:r>
              <a:rPr lang="en-US" sz="1400" dirty="0" err="1" smtClean="0">
                <a:latin typeface="Arial"/>
                <a:cs typeface="Arial"/>
              </a:rPr>
              <a:t>tanh</a:t>
            </a:r>
            <a:r>
              <a:rPr lang="en-US" sz="1400" dirty="0" smtClean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alpha </a:t>
            </a:r>
            <a:r>
              <a:rPr lang="en-US" sz="1400" dirty="0" smtClean="0">
                <a:latin typeface="Arial"/>
                <a:cs typeface="Arial"/>
              </a:rPr>
              <a:t>= 0.2.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err="1" smtClean="0">
                <a:latin typeface="Arial"/>
                <a:cs typeface="Arial"/>
              </a:rPr>
              <a:t>num_hidden_units</a:t>
            </a:r>
            <a:r>
              <a:rPr lang="en-US" sz="1400" b="1" dirty="0" smtClean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= 5, 10, 20, 50, 100.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</a:t>
            </a:r>
            <a:r>
              <a:rPr lang="en-US" sz="1400" b="1" dirty="0" smtClean="0">
                <a:latin typeface="Arial"/>
                <a:cs typeface="Arial"/>
              </a:rPr>
              <a:t>number of hidden units</a:t>
            </a:r>
            <a:r>
              <a:rPr lang="en-US" sz="1400" dirty="0" smtClean="0">
                <a:latin typeface="Arial"/>
                <a:cs typeface="Arial"/>
              </a:rPr>
              <a:t>: 20, </a:t>
            </a:r>
            <a:r>
              <a:rPr lang="en-US" sz="1400" b="1" dirty="0" smtClean="0">
                <a:latin typeface="Arial"/>
                <a:cs typeface="Arial"/>
              </a:rPr>
              <a:t>penalty</a:t>
            </a:r>
            <a:r>
              <a:rPr lang="en-US" sz="1400" dirty="0" smtClean="0">
                <a:latin typeface="Arial"/>
                <a:cs typeface="Arial"/>
              </a:rPr>
              <a:t>: 0.2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Use different combinations of activation function and solver.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Do they produce the same classifier? Why?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(Hint: local minima)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Exercises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no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Decision Trees (DT)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&amp;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Random Forest (RF)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</a:t>
            </a:r>
            <a:r>
              <a:rPr lang="en-US" sz="1800" dirty="0">
                <a:latin typeface="Arial"/>
                <a:cs typeface="Arial"/>
              </a:rPr>
              <a:t>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Vary the </a:t>
            </a:r>
            <a:r>
              <a:rPr lang="en-US" sz="1400" dirty="0" err="1" smtClean="0">
                <a:latin typeface="Arial"/>
                <a:cs typeface="Arial"/>
              </a:rPr>
              <a:t>hyperparameters</a:t>
            </a:r>
            <a:r>
              <a:rPr lang="en-US" sz="1400" dirty="0" smtClean="0">
                <a:latin typeface="Arial"/>
                <a:cs typeface="Arial"/>
              </a:rPr>
              <a:t>.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</a:t>
            </a:r>
            <a:r>
              <a:rPr lang="en-US" sz="1400" dirty="0" smtClean="0">
                <a:latin typeface="Arial"/>
                <a:cs typeface="Arial"/>
              </a:rPr>
              <a:t>xamine change in decision boundary and accuracy.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</a:t>
            </a:r>
            <a:r>
              <a:rPr lang="en-US" sz="1800" dirty="0" smtClean="0">
                <a:latin typeface="Arial"/>
                <a:cs typeface="Arial"/>
              </a:rPr>
              <a:t>does decision </a:t>
            </a:r>
            <a:r>
              <a:rPr lang="en-US" sz="1800" dirty="0" smtClean="0">
                <a:latin typeface="Arial"/>
                <a:cs typeface="Arial"/>
              </a:rPr>
              <a:t>boundary </a:t>
            </a:r>
            <a:r>
              <a:rPr lang="en-US" sz="1800" dirty="0" smtClean="0">
                <a:latin typeface="Arial"/>
                <a:cs typeface="Arial"/>
              </a:rPr>
              <a:t>of DT and RF look like? Why?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Whose performance is better </a:t>
            </a:r>
            <a:r>
              <a:rPr lang="en-US" sz="1800" dirty="0" smtClean="0">
                <a:latin typeface="Arial"/>
                <a:cs typeface="Arial"/>
              </a:rPr>
              <a:t>in general? DT or RF? 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SVM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</a:t>
            </a: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toy_data_1.csv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Use linear kernel.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0.01, 0.1, 0.5, 1, 2, 5.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1800" dirty="0" smtClean="0">
                <a:latin typeface="Arial"/>
                <a:cs typeface="Arial"/>
              </a:rPr>
              <a:t>(b) Experiment on </a:t>
            </a:r>
            <a:r>
              <a:rPr lang="en-US" sz="1800" i="1" dirty="0" smtClean="0">
                <a:latin typeface="Arial"/>
                <a:cs typeface="Arial"/>
              </a:rPr>
              <a:t>toy_data_2.csv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First, set </a:t>
            </a:r>
            <a:r>
              <a:rPr lang="en-US" sz="1400" b="1" dirty="0" smtClean="0">
                <a:latin typeface="Arial"/>
                <a:cs typeface="Arial"/>
              </a:rPr>
              <a:t>kernel</a:t>
            </a:r>
            <a:r>
              <a:rPr lang="en-US" sz="1400" dirty="0" smtClean="0">
                <a:latin typeface="Arial"/>
                <a:cs typeface="Arial"/>
              </a:rPr>
              <a:t>=‘</a:t>
            </a:r>
            <a:r>
              <a:rPr lang="en-US" sz="1400" dirty="0" err="1" smtClean="0">
                <a:latin typeface="Arial"/>
                <a:cs typeface="Arial"/>
              </a:rPr>
              <a:t>rbf</a:t>
            </a:r>
            <a:r>
              <a:rPr lang="en-US" sz="1400" dirty="0" smtClean="0">
                <a:latin typeface="Arial"/>
                <a:cs typeface="Arial"/>
              </a:rPr>
              <a:t>’ and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=1.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with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 = 0.01, 0.1, 0.2, 0.5, 2, 10, 50, 200.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Then, set </a:t>
            </a:r>
            <a:r>
              <a:rPr lang="en-US" sz="1400" b="1" dirty="0" smtClean="0">
                <a:latin typeface="Arial"/>
                <a:cs typeface="Arial"/>
              </a:rPr>
              <a:t>kernel</a:t>
            </a:r>
            <a:r>
              <a:rPr lang="en-US" sz="1400" dirty="0" smtClean="0">
                <a:latin typeface="Arial"/>
                <a:cs typeface="Arial"/>
              </a:rPr>
              <a:t>=‘poly’,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1 and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 = 0.5.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degree</a:t>
            </a:r>
            <a:r>
              <a:rPr lang="en-US" sz="1400" dirty="0" smtClean="0">
                <a:latin typeface="Arial"/>
                <a:cs typeface="Arial"/>
              </a:rPr>
              <a:t> = 1, 2, 3, 4, 5.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observe? Why?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K-Nearest Neighbors</a:t>
            </a: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toy_data_2.csv</a:t>
            </a:r>
            <a:r>
              <a:rPr lang="en-US" sz="1800" dirty="0" smtClean="0">
                <a:latin typeface="Arial"/>
                <a:cs typeface="Arial"/>
              </a:rPr>
              <a:t> and </a:t>
            </a:r>
            <a:r>
              <a:rPr lang="en-US" sz="1800" i="1" dirty="0" smtClean="0">
                <a:latin typeface="Arial"/>
                <a:cs typeface="Arial"/>
              </a:rPr>
              <a:t>toy_data_5.csv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Vary </a:t>
            </a:r>
            <a:r>
              <a:rPr lang="en-US" sz="1400" b="1" dirty="0" err="1" smtClean="0">
                <a:latin typeface="Arial"/>
                <a:cs typeface="Arial"/>
              </a:rPr>
              <a:t>n_neighbors</a:t>
            </a:r>
            <a:r>
              <a:rPr lang="en-US" sz="1400" dirty="0" smtClean="0">
                <a:latin typeface="Arial"/>
                <a:cs typeface="Arial"/>
              </a:rPr>
              <a:t> and </a:t>
            </a:r>
            <a:r>
              <a:rPr lang="en-US" sz="1400" b="1" dirty="0" smtClean="0">
                <a:latin typeface="Arial"/>
                <a:cs typeface="Arial"/>
              </a:rPr>
              <a:t>metric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observe? Why?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N</a:t>
            </a:r>
            <a:r>
              <a:rPr lang="en-US" sz="3600" dirty="0" smtClean="0">
                <a:latin typeface="Arial"/>
                <a:cs typeface="Arial"/>
              </a:rPr>
              <a:t>aïve Bayes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toy_data_4.csv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Use the following class priors: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(a) 0.5, 0.25, 0.25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0.25, 0.5, 0.25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de-DE" sz="1400" dirty="0" smtClean="0">
                <a:latin typeface="Arial"/>
                <a:cs typeface="Arial"/>
              </a:rPr>
              <a:t>(c) 0.25, 0.25, 0.5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observe? Why?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Visit the accompanying </a:t>
            </a:r>
            <a:r>
              <a:rPr lang="en-US" sz="2000" dirty="0" smtClean="0">
                <a:latin typeface="Arial"/>
                <a:cs typeface="Arial"/>
                <a:hlinkClick r:id="rId3"/>
              </a:rPr>
              <a:t>guides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Ask questions on 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GitHub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Experiment with the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 smtClean="0">
                <a:latin typeface="Arial"/>
                <a:cs typeface="Arial"/>
                <a:hlinkClick r:id="rId6"/>
              </a:rPr>
              <a:t>Scikit</a:t>
            </a:r>
            <a:r>
              <a:rPr lang="en-US" sz="2000" dirty="0" smtClean="0">
                <a:latin typeface="Arial"/>
                <a:cs typeface="Arial"/>
                <a:hlinkClick r:id="rId6"/>
              </a:rPr>
              <a:t>-learn tutorials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  <a:hlinkClick r:id="rId7"/>
              </a:rPr>
              <a:t>Python </a:t>
            </a:r>
            <a:r>
              <a:rPr lang="en-US" sz="2000" dirty="0">
                <a:latin typeface="Arial"/>
                <a:cs typeface="Arial"/>
                <a:hlinkClick r:id="rId7"/>
              </a:rPr>
              <a:t>Machine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Learning </a:t>
            </a:r>
            <a:r>
              <a:rPr lang="en-US" sz="2000" dirty="0">
                <a:latin typeface="Arial"/>
                <a:cs typeface="Arial"/>
                <a:hlinkClick r:id="rId7"/>
              </a:rPr>
              <a:t>book code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examples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 smtClean="0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 smtClean="0">
                <a:latin typeface="Arial"/>
                <a:cs typeface="Arial"/>
                <a:hlinkClick r:id="rId8"/>
              </a:rPr>
              <a:t> tutorial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Prepare your data with </a:t>
            </a:r>
            <a:r>
              <a:rPr lang="en-US" sz="2000" dirty="0" smtClean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smtClean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ML consultants: Chris Magnano</a:t>
            </a:r>
            <a:r>
              <a:rPr lang="en-US" sz="2000" dirty="0">
                <a:latin typeface="Arial"/>
                <a:cs typeface="Arial"/>
              </a:rPr>
              <a:t>, Ross </a:t>
            </a:r>
            <a:r>
              <a:rPr lang="en-US" sz="2000" dirty="0" smtClean="0">
                <a:latin typeface="Arial"/>
                <a:cs typeface="Arial"/>
              </a:rPr>
              <a:t>Kleiman, </a:t>
            </a:r>
            <a:r>
              <a:rPr lang="en-US" sz="2000" dirty="0" err="1" smtClean="0">
                <a:latin typeface="Arial"/>
                <a:cs typeface="Arial"/>
              </a:rPr>
              <a:t>Zijie</a:t>
            </a:r>
            <a:r>
              <a:rPr lang="en-US" sz="2000" dirty="0" smtClean="0">
                <a:latin typeface="Arial"/>
                <a:cs typeface="Arial"/>
              </a:rPr>
              <a:t> (Jay) Wang</a:t>
            </a:r>
          </a:p>
          <a:p>
            <a:r>
              <a:rPr lang="en-US" sz="2000" dirty="0" smtClean="0">
                <a:latin typeface="Arial"/>
                <a:cs typeface="Arial"/>
              </a:rPr>
              <a:t>Debora </a:t>
            </a:r>
            <a:r>
              <a:rPr lang="en-US" sz="2000" dirty="0" err="1" smtClean="0">
                <a:latin typeface="Arial"/>
                <a:cs typeface="Arial"/>
              </a:rPr>
              <a:t>Treu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Megan McClean</a:t>
            </a:r>
          </a:p>
          <a:p>
            <a:r>
              <a:rPr lang="en-US" sz="2000" dirty="0" smtClean="0">
                <a:latin typeface="Arial"/>
                <a:cs typeface="Arial"/>
              </a:rPr>
              <a:t>Python Machine Learning book authors</a:t>
            </a:r>
            <a:r>
              <a:rPr lang="fi-FI" sz="2000" dirty="0" smtClean="0">
                <a:latin typeface="Arial"/>
                <a:cs typeface="Arial"/>
              </a:rPr>
              <a:t> </a:t>
            </a:r>
            <a:r>
              <a:rPr lang="fi-FI" sz="2000" dirty="0">
                <a:latin typeface="Arial"/>
                <a:cs typeface="Arial"/>
              </a:rPr>
              <a:t>Sebastian Raschka </a:t>
            </a:r>
            <a:r>
              <a:rPr lang="fi-FI" sz="2000" dirty="0" smtClean="0">
                <a:latin typeface="Arial"/>
                <a:cs typeface="Arial"/>
              </a:rPr>
              <a:t>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</a:t>
            </a:r>
            <a:r>
              <a:rPr lang="fi-FI" sz="2000" dirty="0" smtClean="0">
                <a:latin typeface="Arial"/>
                <a:cs typeface="Arial"/>
              </a:rPr>
              <a:t>1553206</a:t>
            </a:r>
          </a:p>
          <a:p>
            <a:r>
              <a:rPr lang="fi-FI" sz="2000" dirty="0" smtClean="0">
                <a:latin typeface="Arial"/>
                <a:cs typeface="Arial"/>
              </a:rPr>
              <a:t>Workshop participants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Features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			     </a:t>
            </a:r>
            <a:r>
              <a:rPr lang="en-US" sz="1200" b="1" dirty="0" smtClean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Classifier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 smtClean="0">
                <a:latin typeface="Arial"/>
                <a:cs typeface="Arial"/>
              </a:rPr>
              <a:t>dreamchallenge.org</a:t>
            </a:r>
            <a:endParaRPr lang="en-US" sz="1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Brainstorming!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types of data do you generate in the lab? 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want to learn from your data?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Why it matters</a:t>
            </a:r>
            <a:r>
              <a:rPr lang="en-US" sz="1800" dirty="0" smtClean="0">
                <a:latin typeface="Arial"/>
                <a:cs typeface="Arial"/>
              </a:rPr>
              <a:t>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16311</TotalTime>
  <Words>1811</Words>
  <Application>Microsoft Macintosh PowerPoint</Application>
  <PresentationFormat>On-screen Show (4:3)</PresentationFormat>
  <Paragraphs>485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do you want to learn from your data? Why it matters?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Training</vt:lpstr>
      <vt:lpstr>Loss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 training accuracy agree with test accuracy? Why is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Performance Metrics</vt:lpstr>
      <vt:lpstr>Plots</vt:lpstr>
      <vt:lpstr>Performance  TBD</vt:lpstr>
      <vt:lpstr>PowerPoint Presentation</vt:lpstr>
      <vt:lpstr>PowerPoint Presentation</vt:lpstr>
      <vt:lpstr>Logistic Regression: Representations and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0.01, 0.1, 1, 10, 100.  Next, set penalty to ‘L2’. Experiment with C = 0.0001, 0.001, 0.01, 0.1, 1, 10, 100.  Examine the decision boundary and explain what you observe. (Note: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number of hidden units: 20, penalty: 0.2  Use different combinations of activation function and solver.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Use linear kernel. Experiment with C = 0.01, 0.1, 0.5, 1, 2, 5.    (b) Experiment on toy_data_2.csv.  First, set kernel=‘rbf’ and C=1. Train with gamma = 0.01, 0.1, 0.2, 0.5, 2, 10, 50, 200.  Then, set kernel=‘poly’,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 priors: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Fangzhou Mu</cp:lastModifiedBy>
  <cp:revision>272</cp:revision>
  <dcterms:created xsi:type="dcterms:W3CDTF">2018-08-06T21:32:06Z</dcterms:created>
  <dcterms:modified xsi:type="dcterms:W3CDTF">2018-12-02T05:21:10Z</dcterms:modified>
</cp:coreProperties>
</file>